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0"/>
  </p:notesMasterIdLst>
  <p:handoutMasterIdLst>
    <p:handoutMasterId r:id="rId21"/>
  </p:handoutMasterIdLst>
  <p:sldIdLst>
    <p:sldId id="2147309208" r:id="rId5"/>
    <p:sldId id="2147309226" r:id="rId6"/>
    <p:sldId id="2147309225" r:id="rId7"/>
    <p:sldId id="2147309222" r:id="rId8"/>
    <p:sldId id="2147309217" r:id="rId9"/>
    <p:sldId id="2147309218" r:id="rId10"/>
    <p:sldId id="2147309223" r:id="rId11"/>
    <p:sldId id="2147309216" r:id="rId12"/>
    <p:sldId id="2147309220" r:id="rId13"/>
    <p:sldId id="2147309221" r:id="rId14"/>
    <p:sldId id="2147309224" r:id="rId15"/>
    <p:sldId id="2147309215" r:id="rId16"/>
    <p:sldId id="2147309212" r:id="rId17"/>
    <p:sldId id="2147309213" r:id="rId18"/>
    <p:sldId id="21473092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4694"/>
  </p:normalViewPr>
  <p:slideViewPr>
    <p:cSldViewPr snapToGrid="0">
      <p:cViewPr varScale="1">
        <p:scale>
          <a:sx n="117" d="100"/>
          <a:sy n="117" d="100"/>
        </p:scale>
        <p:origin x="970" y="8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p:txBody>
          <a:bodyPr/>
          <a:lstStyle/>
          <a:p>
            <a:r>
              <a:rPr lang="en-US" dirty="0">
                <a:solidFill>
                  <a:schemeClr val="bg1"/>
                </a:solidFill>
              </a:rPr>
              <a:t>CIC Global 2025</a:t>
            </a: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p:txBody>
          <a:bodyPr/>
          <a:lstStyle/>
          <a:p>
            <a:r>
              <a:rPr lang="en-US" dirty="0">
                <a:solidFill>
                  <a:schemeClr val="bg1"/>
                </a:solidFill>
              </a:rPr>
              <a:t>Pengcheng Xin</a:t>
            </a:r>
          </a:p>
        </p:txBody>
      </p:sp>
      <p:sp>
        <p:nvSpPr>
          <p:cNvPr id="4" name="Subtitle 3">
            <a:extLst>
              <a:ext uri="{FF2B5EF4-FFF2-40B4-BE49-F238E27FC236}">
                <a16:creationId xmlns:a16="http://schemas.microsoft.com/office/drawing/2014/main" id="{8F3AA6E7-10B7-0001-1A05-E19B9C4E1CC9}"/>
              </a:ext>
            </a:extLst>
          </p:cNvPr>
          <p:cNvSpPr>
            <a:spLocks noGrp="1"/>
          </p:cNvSpPr>
          <p:nvPr>
            <p:ph type="subTitle" idx="1"/>
          </p:nvPr>
        </p:nvSpPr>
        <p:spPr/>
        <p:txBody>
          <a:bodyPr/>
          <a:lstStyle/>
          <a:p>
            <a:r>
              <a:rPr lang="en-US" dirty="0">
                <a:solidFill>
                  <a:schemeClr val="bg1"/>
                </a:solidFill>
              </a:rPr>
              <a:t>ADE Copilot – </a:t>
            </a:r>
            <a:r>
              <a:rPr lang="en-US" altLang="zh-CN" dirty="0">
                <a:solidFill>
                  <a:schemeClr val="bg1"/>
                </a:solidFill>
              </a:rPr>
              <a:t>Intelligent Optimization Engine Base On LLM</a:t>
            </a:r>
            <a:endParaRPr lang="en-US" dirty="0">
              <a:solidFill>
                <a:schemeClr val="bg1"/>
              </a:solidFill>
            </a:endParaRP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intelligent optimization engine</a:t>
            </a:r>
          </a:p>
          <a:p>
            <a:pPr lvl="1"/>
            <a:r>
              <a:rPr lang="en-US" altLang="zh-CN" dirty="0"/>
              <a:t>Based on LLM(Large Language Model)</a:t>
            </a:r>
          </a:p>
          <a:p>
            <a:pPr lvl="1"/>
            <a:r>
              <a:rPr lang="en-US" dirty="0"/>
              <a:t>Optimize user experience and improve simulation performance</a:t>
            </a:r>
          </a:p>
        </p:txBody>
      </p:sp>
      <p:sp>
        <p:nvSpPr>
          <p:cNvPr id="20" name="TextBox 19">
            <a:extLst>
              <a:ext uri="{FF2B5EF4-FFF2-40B4-BE49-F238E27FC236}">
                <a16:creationId xmlns:a16="http://schemas.microsoft.com/office/drawing/2014/main" id="{D19510F6-1A0B-4477-A911-4768362BE123}"/>
              </a:ext>
            </a:extLst>
          </p:cNvPr>
          <p:cNvSpPr txBox="1"/>
          <p:nvPr/>
        </p:nvSpPr>
        <p:spPr>
          <a:xfrm>
            <a:off x="2950509" y="6130964"/>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 name="Picture 1">
            <a:extLst>
              <a:ext uri="{FF2B5EF4-FFF2-40B4-BE49-F238E27FC236}">
                <a16:creationId xmlns:a16="http://schemas.microsoft.com/office/drawing/2014/main" id="{B8E299B3-5772-51F9-90B6-6C221AE42C21}"/>
              </a:ext>
            </a:extLst>
          </p:cNvPr>
          <p:cNvPicPr>
            <a:picLocks noChangeAspect="1"/>
          </p:cNvPicPr>
          <p:nvPr/>
        </p:nvPicPr>
        <p:blipFill>
          <a:blip r:embed="rId2"/>
          <a:stretch>
            <a:fillRect/>
          </a:stretch>
        </p:blipFill>
        <p:spPr>
          <a:xfrm>
            <a:off x="699132" y="2394290"/>
            <a:ext cx="6039303" cy="3607451"/>
          </a:xfrm>
          <a:prstGeom prst="rect">
            <a:avLst/>
          </a:prstGeom>
        </p:spPr>
      </p:pic>
      <p:pic>
        <p:nvPicPr>
          <p:cNvPr id="6" name="Picture 5">
            <a:extLst>
              <a:ext uri="{FF2B5EF4-FFF2-40B4-BE49-F238E27FC236}">
                <a16:creationId xmlns:a16="http://schemas.microsoft.com/office/drawing/2014/main" id="{70679DD5-F393-1D32-548C-100A63819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160" y="2564130"/>
            <a:ext cx="5120976" cy="3105150"/>
          </a:xfrm>
          <a:prstGeom prst="rect">
            <a:avLst/>
          </a:prstGeom>
        </p:spPr>
      </p:pic>
      <p:sp>
        <p:nvSpPr>
          <p:cNvPr id="7" name="TextBox 6">
            <a:extLst>
              <a:ext uri="{FF2B5EF4-FFF2-40B4-BE49-F238E27FC236}">
                <a16:creationId xmlns:a16="http://schemas.microsoft.com/office/drawing/2014/main" id="{52EC1D25-7529-FBB3-F56C-689BC5EFD7CA}"/>
              </a:ext>
            </a:extLst>
          </p:cNvPr>
          <p:cNvSpPr txBox="1"/>
          <p:nvPr/>
        </p:nvSpPr>
        <p:spPr>
          <a:xfrm>
            <a:off x="9111955" y="6130964"/>
            <a:ext cx="835485" cy="338554"/>
          </a:xfrm>
          <a:prstGeom prst="rect">
            <a:avLst/>
          </a:prstGeom>
          <a:noFill/>
        </p:spPr>
        <p:txBody>
          <a:bodyPr wrap="none" rtlCol="0">
            <a:spAutoFit/>
          </a:bodyPr>
          <a:lstStyle/>
          <a:p>
            <a:r>
              <a:rPr lang="en-US" altLang="zh-CN" sz="1600" b="1" dirty="0">
                <a:solidFill>
                  <a:srgbClr val="93DA49"/>
                </a:solidFill>
                <a:latin typeface="Times New Roman" panose="02020603050405020304" pitchFamily="18" charset="0"/>
                <a:cs typeface="Times New Roman" panose="02020603050405020304" pitchFamily="18" charset="0"/>
              </a:rPr>
              <a:t>Copilot</a:t>
            </a:r>
            <a:endParaRPr lang="en-US" sz="1600" b="1" dirty="0">
              <a:solidFill>
                <a:srgbClr val="93DA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2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Designer need to manually  edit expression according to requirements</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916899997"/>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6"/>
            <a:ext cx="783959" cy="3431618"/>
          </a:xfrm>
          <a:prstGeom prst="ben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customXml/itemProps3.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6308</TotalTime>
  <Words>580</Words>
  <Application>Microsoft Office PowerPoint</Application>
  <PresentationFormat>Widescreen</PresentationFormat>
  <Paragraphs>151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.Lucida Grande UI Regular</vt:lpstr>
      <vt:lpstr>Rubik Light</vt:lpstr>
      <vt:lpstr>Arial</vt:lpstr>
      <vt:lpstr>Calibri</vt:lpstr>
      <vt:lpstr>Courier New</vt:lpstr>
      <vt:lpstr>Times New Roman</vt:lpstr>
      <vt:lpstr>Cadence-Lt</vt:lpstr>
      <vt:lpstr>CIC Global 2025</vt:lpstr>
      <vt:lpstr>What’s ADE Copilot</vt:lpstr>
      <vt:lpstr>What ADE Copilot can do</vt:lpstr>
      <vt:lpstr>ADE Chatbot</vt:lpstr>
      <vt:lpstr>ADE Chatbot</vt:lpstr>
      <vt:lpstr>ADE Chatbot</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248</cp:revision>
  <dcterms:created xsi:type="dcterms:W3CDTF">2024-05-09T21:51:00Z</dcterms:created>
  <dcterms:modified xsi:type="dcterms:W3CDTF">2024-09-20T13:36:02Z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